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83BC5-F67D-461D-8103-0CB4BF13981A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4C053-B911-4D4D-98A4-1C651D5AE6E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873971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83BC5-F67D-461D-8103-0CB4BF13981A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4C053-B911-4D4D-98A4-1C651D5AE6E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618255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83BC5-F67D-461D-8103-0CB4BF13981A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4C053-B911-4D4D-98A4-1C651D5AE6E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592257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83BC5-F67D-461D-8103-0CB4BF13981A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4C053-B911-4D4D-98A4-1C651D5AE6E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574574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83BC5-F67D-461D-8103-0CB4BF13981A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4C053-B911-4D4D-98A4-1C651D5AE6E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430067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83BC5-F67D-461D-8103-0CB4BF13981A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4C053-B911-4D4D-98A4-1C651D5AE6E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498420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83BC5-F67D-461D-8103-0CB4BF13981A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4C053-B911-4D4D-98A4-1C651D5AE6E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059534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83BC5-F67D-461D-8103-0CB4BF13981A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4C053-B911-4D4D-98A4-1C651D5AE6E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562582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83BC5-F67D-461D-8103-0CB4BF13981A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4C053-B911-4D4D-98A4-1C651D5AE6E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7299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83BC5-F67D-461D-8103-0CB4BF13981A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4C053-B911-4D4D-98A4-1C651D5AE6E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5453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83BC5-F67D-461D-8103-0CB4BF13981A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4C053-B911-4D4D-98A4-1C651D5AE6E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314735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83BC5-F67D-461D-8103-0CB4BF13981A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4C053-B911-4D4D-98A4-1C651D5AE6E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770407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Immune Response to Bacterial </a:t>
            </a:r>
            <a:r>
              <a:rPr lang="en-US" dirty="0" smtClean="0"/>
              <a:t>Infection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Dr </a:t>
            </a:r>
            <a:r>
              <a:rPr lang="en-US" sz="2000" dirty="0" smtClean="0"/>
              <a:t>Mohammed Shoeb</a:t>
            </a:r>
            <a:br>
              <a:rPr lang="en-US" sz="2000" dirty="0" smtClean="0"/>
            </a:br>
            <a:r>
              <a:rPr lang="en-US" sz="2000" dirty="0" smtClean="0"/>
              <a:t>Assistant Professor</a:t>
            </a:r>
            <a:br>
              <a:rPr lang="en-US" sz="2000" dirty="0" smtClean="0"/>
            </a:br>
            <a:r>
              <a:rPr lang="en-US" sz="2000" dirty="0" smtClean="0"/>
              <a:t>Department of Zoology</a:t>
            </a:r>
            <a:br>
              <a:rPr lang="en-US" sz="2000" dirty="0" smtClean="0"/>
            </a:br>
            <a:r>
              <a:rPr lang="en-US" sz="2000" dirty="0" smtClean="0"/>
              <a:t>Govt. Dr WW Patankar Girl’s PG College, Durg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867796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Bacteria Can Effectively Evade Host Defense Mechanisms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There are four primary steps in bacterial infection: 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Attachment to host cells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Proliferation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Invasion of host tissue 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Toxin-induced damage to host cells </a:t>
            </a:r>
          </a:p>
          <a:p>
            <a:pPr marL="0" indent="0">
              <a:buNone/>
            </a:pPr>
            <a:r>
              <a:rPr lang="en-US" dirty="0" smtClean="0"/>
              <a:t>Host-defense mechanisms act at each of these steps, and many bacteria have evolved ways to circumvent some of these host defenses.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219313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Special structures of Gram negative bacteria have like </a:t>
            </a:r>
            <a:r>
              <a:rPr lang="en-US" dirty="0" err="1" smtClean="0"/>
              <a:t>Pili</a:t>
            </a:r>
            <a:r>
              <a:rPr lang="en-US" dirty="0" smtClean="0"/>
              <a:t> or adhesion molecules help in enhancing attachment of bacteria to the host cells.</a:t>
            </a:r>
          </a:p>
          <a:p>
            <a:r>
              <a:rPr lang="en-IN" dirty="0"/>
              <a:t>S</a:t>
            </a:r>
            <a:r>
              <a:rPr lang="en-IN" dirty="0" smtClean="0"/>
              <a:t>ome bacteria (e.g., Neisseria </a:t>
            </a:r>
            <a:r>
              <a:rPr lang="en-IN" dirty="0" err="1" smtClean="0"/>
              <a:t>gonorrhoeae</a:t>
            </a:r>
            <a:r>
              <a:rPr lang="en-IN" dirty="0" smtClean="0"/>
              <a:t>, </a:t>
            </a:r>
            <a:r>
              <a:rPr lang="en-IN" dirty="0" err="1" smtClean="0"/>
              <a:t>Haemophilus</a:t>
            </a:r>
            <a:r>
              <a:rPr lang="en-IN" dirty="0" smtClean="0"/>
              <a:t> </a:t>
            </a:r>
            <a:r>
              <a:rPr lang="en-IN" dirty="0" err="1" smtClean="0"/>
              <a:t>influenzae</a:t>
            </a:r>
            <a:r>
              <a:rPr lang="en-IN" dirty="0" smtClean="0"/>
              <a:t>, and Neisseria </a:t>
            </a:r>
            <a:r>
              <a:rPr lang="en-IN" dirty="0" err="1" smtClean="0"/>
              <a:t>meningitidis</a:t>
            </a:r>
            <a:r>
              <a:rPr lang="en-IN" dirty="0" smtClean="0"/>
              <a:t>) evade the IgA response by secreting proteases that cleave secretory IgA are not able to agglutinate microorganisms.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767097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bacteria evade the IgA response of the host by changing these surface antigens. In N. </a:t>
            </a:r>
            <a:r>
              <a:rPr lang="en-US" dirty="0" err="1" smtClean="0"/>
              <a:t>gonorrhoeae</a:t>
            </a:r>
            <a:r>
              <a:rPr lang="en-US" dirty="0" smtClean="0"/>
              <a:t>, for example, </a:t>
            </a:r>
            <a:r>
              <a:rPr lang="en-US" dirty="0" err="1" smtClean="0"/>
              <a:t>pilin</a:t>
            </a:r>
            <a:r>
              <a:rPr lang="en-US" dirty="0" smtClean="0"/>
              <a:t>, the protein component of the </a:t>
            </a:r>
            <a:r>
              <a:rPr lang="en-US" dirty="0" err="1" smtClean="0"/>
              <a:t>pili</a:t>
            </a:r>
            <a:r>
              <a:rPr lang="en-US" dirty="0" smtClean="0"/>
              <a:t>, has a highly variable structure. The continual changes in the </a:t>
            </a:r>
            <a:r>
              <a:rPr lang="en-US" dirty="0" err="1" smtClean="0"/>
              <a:t>pilin</a:t>
            </a:r>
            <a:r>
              <a:rPr lang="en-US" dirty="0" smtClean="0"/>
              <a:t> sequence allow the organism to evade neutralization by IgA.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44926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Some bacteria possess surface structures that serve to inhibit phagocytosis. A classic example is Streptococcus </a:t>
            </a:r>
            <a:r>
              <a:rPr lang="en-IN" dirty="0" err="1" smtClean="0"/>
              <a:t>pneumoniae</a:t>
            </a:r>
            <a:r>
              <a:rPr lang="en-IN" dirty="0" smtClean="0"/>
              <a:t>, whose polysaccharide capsule prevents phagocytosis very effectively.</a:t>
            </a:r>
          </a:p>
          <a:p>
            <a:r>
              <a:rPr lang="en-US" dirty="0" smtClean="0"/>
              <a:t>Some gram negative bacteria cell wall components help resist complement </a:t>
            </a:r>
            <a:r>
              <a:rPr lang="en-US" dirty="0" err="1" smtClean="0"/>
              <a:t>lysis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number of bacteria escape host defense mechanisms by their ability to survive within phagocytic cells.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021106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0"/>
            <a:ext cx="6624736" cy="6790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23005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Antibody-mediated mechanisms for combating infection by extracellular bacteria.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arenBoth"/>
            </a:pPr>
            <a:r>
              <a:rPr lang="en-US" dirty="0" smtClean="0"/>
              <a:t>Antibody neutralizes bacterial toxins. </a:t>
            </a:r>
          </a:p>
          <a:p>
            <a:pPr marL="514350" indent="-514350">
              <a:buAutoNum type="arabicParenBoth"/>
            </a:pPr>
            <a:r>
              <a:rPr lang="en-US" dirty="0" smtClean="0"/>
              <a:t>Complement activation on bacterial surfaces leads to complement-mediated </a:t>
            </a:r>
            <a:r>
              <a:rPr lang="en-US" dirty="0" err="1" smtClean="0"/>
              <a:t>lysis</a:t>
            </a:r>
            <a:r>
              <a:rPr lang="en-US" dirty="0" smtClean="0"/>
              <a:t> of bacteria.</a:t>
            </a:r>
          </a:p>
          <a:p>
            <a:pPr marL="514350" indent="-514350">
              <a:buAutoNum type="arabicParenBoth"/>
            </a:pPr>
            <a:r>
              <a:rPr lang="en-US" dirty="0" smtClean="0"/>
              <a:t>Antibody and the complement split product C3b bind to bacteria, serving as </a:t>
            </a:r>
            <a:r>
              <a:rPr lang="en-US" dirty="0" err="1" smtClean="0"/>
              <a:t>opsonins</a:t>
            </a:r>
            <a:r>
              <a:rPr lang="en-US" dirty="0" smtClean="0"/>
              <a:t> to increase phagocytosis.</a:t>
            </a:r>
          </a:p>
          <a:p>
            <a:pPr marL="514350" indent="-514350">
              <a:buAutoNum type="arabicParenBoth"/>
            </a:pPr>
            <a:r>
              <a:rPr lang="en-US" dirty="0" smtClean="0"/>
              <a:t>C3a, C4a, and C5a, generated by antibody initiated complement activation, induce local mast cell degranulation, releasing substances that mediate vasodilation and extravasation of lymphocytes and neutrophils.</a:t>
            </a:r>
          </a:p>
          <a:p>
            <a:pPr marL="514350" indent="-514350">
              <a:buAutoNum type="arabicParenBoth"/>
            </a:pPr>
            <a:r>
              <a:rPr lang="en-US" dirty="0" smtClean="0"/>
              <a:t>Other complement split products are chemotactic for neutrophils and macrophages.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3413450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Immunology by </a:t>
            </a:r>
            <a:r>
              <a:rPr lang="en-US" smtClean="0"/>
              <a:t>Kuby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950086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Bacteria enter the body either through </a:t>
            </a:r>
            <a:endParaRPr lang="en-US" dirty="0"/>
          </a:p>
          <a:p>
            <a:r>
              <a:rPr lang="en-US" dirty="0" smtClean="0"/>
              <a:t>The respiratory tract</a:t>
            </a:r>
          </a:p>
          <a:p>
            <a:r>
              <a:rPr lang="en-US" dirty="0" smtClean="0"/>
              <a:t>The gastrointestinal tract</a:t>
            </a:r>
          </a:p>
          <a:p>
            <a:r>
              <a:rPr lang="en-US" dirty="0" smtClean="0"/>
              <a:t> The genitourinary tract or through normally inaccessible routes opened up by breaks in mucous membranes or skin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979879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immune response  to bacteria depends on the number of bacteria(Inoculum Size) and virulence.</a:t>
            </a:r>
          </a:p>
          <a:p>
            <a:r>
              <a:rPr lang="en-US" dirty="0" smtClean="0"/>
              <a:t>In case of low inoculum size and virulence localized tissue phagocytes may be able to eliminate the bacteria with an innate, nonspecific defense.</a:t>
            </a:r>
          </a:p>
          <a:p>
            <a:r>
              <a:rPr lang="en-US" dirty="0" smtClean="0"/>
              <a:t>Larger inoculums or organisms with greater virulence tend to induce an adaptive, specific </a:t>
            </a:r>
            <a:r>
              <a:rPr lang="en-US" smtClean="0"/>
              <a:t>immune response.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050780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Immune Responses to Extracellular and Intracellular Bacteria Can Differ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Immune response to extracellular bacteria induce production of </a:t>
            </a:r>
            <a:r>
              <a:rPr lang="en-US" dirty="0" err="1" smtClean="0"/>
              <a:t>humoral</a:t>
            </a:r>
            <a:r>
              <a:rPr lang="en-US" dirty="0" smtClean="0"/>
              <a:t> antibodies secreted by plasma cells in regional lymph nodes and the </a:t>
            </a:r>
            <a:r>
              <a:rPr lang="en-US" dirty="0" err="1" smtClean="0"/>
              <a:t>submucosa</a:t>
            </a:r>
            <a:r>
              <a:rPr lang="en-US" dirty="0" smtClean="0"/>
              <a:t> of the respiratory and gastrointestinal tracts.</a:t>
            </a:r>
          </a:p>
          <a:p>
            <a:r>
              <a:rPr lang="en-US" dirty="0" smtClean="0"/>
              <a:t>Antibodies help in removal or inactivation of bacterial toxins. The toxins can be endotoxins or exotoxins.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06087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Endotoxins, such as lipopolysaccharides (LPS), are generally components of bacterial cell walls, while exotoxins, such as diphtheria toxin, are secreted by the bacteria.</a:t>
            </a:r>
          </a:p>
          <a:p>
            <a:r>
              <a:rPr lang="en-US" dirty="0" smtClean="0"/>
              <a:t>Antibodies binding to the surface antigen along with the C3b component of complement, act as an </a:t>
            </a:r>
            <a:r>
              <a:rPr lang="en-US" dirty="0" err="1" smtClean="0"/>
              <a:t>opsonin</a:t>
            </a:r>
            <a:r>
              <a:rPr lang="en-US" dirty="0" smtClean="0"/>
              <a:t> that increases phagocytosis and thus clearance of the bacterium.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586615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the case of some bacteria—notably, the gram-negative organisms—complement activation can lead directly to </a:t>
            </a:r>
            <a:r>
              <a:rPr lang="en-US" dirty="0" err="1" smtClean="0"/>
              <a:t>lysis</a:t>
            </a:r>
            <a:r>
              <a:rPr lang="en-US" dirty="0" smtClean="0"/>
              <a:t> of the organism.</a:t>
            </a:r>
          </a:p>
          <a:p>
            <a:r>
              <a:rPr lang="en-US" dirty="0" smtClean="0"/>
              <a:t>Antibody-mediated activation of the complement system can also induce localized production of immune effector molecules that help to develop an amplified and more effective inflammatory response.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066835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Complement system components such as </a:t>
            </a:r>
            <a:r>
              <a:rPr lang="en-IN" dirty="0" smtClean="0"/>
              <a:t>C3a, C4a, and C5a act </a:t>
            </a:r>
            <a:r>
              <a:rPr lang="en-IN" dirty="0" err="1" smtClean="0"/>
              <a:t>anaphylatoxins</a:t>
            </a:r>
            <a:r>
              <a:rPr lang="en-IN" dirty="0" smtClean="0"/>
              <a:t> causing mast cell degranulation and extravasation of neutrophils and phagocytes.</a:t>
            </a:r>
          </a:p>
          <a:p>
            <a:r>
              <a:rPr lang="en-US" dirty="0" smtClean="0"/>
              <a:t>Other complement split products serve as chemotactic factors for neutrophils and macrophages, thereby contributing to the buildup of phagocytic cells at the site of infection.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856205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Antibody to a bacteria toxin may bind to the toxin and neutralize it; the antibody-toxin complexes are then cleared by phagocytic cells.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505868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Intracellular bacterial infections induce a cell-mediated immune response, specifically, delayed type hypersensitivity. </a:t>
            </a:r>
          </a:p>
          <a:p>
            <a:r>
              <a:rPr lang="en-US" dirty="0" smtClean="0"/>
              <a:t>In this response, cytokines secreted by CD4+ T cells are important—notably IFN-</a:t>
            </a:r>
            <a:r>
              <a:rPr lang="el-GR" dirty="0" smtClean="0"/>
              <a:t>γ</a:t>
            </a:r>
            <a:r>
              <a:rPr lang="en-US" dirty="0" smtClean="0"/>
              <a:t>, which activates macrophages to kill ingested pathogens more effectively.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725581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679</Words>
  <Application>Microsoft Office PowerPoint</Application>
  <PresentationFormat>On-screen Show (4:3)</PresentationFormat>
  <Paragraphs>42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Immune Response to Bacterial Infection  Dr Mohammed Shoeb Assistant Professor Department of Zoology Govt. Dr WW Patankar Girl’s PG College, Durg</vt:lpstr>
      <vt:lpstr>Introduction</vt:lpstr>
      <vt:lpstr>Slide 3</vt:lpstr>
      <vt:lpstr>Immune Responses to Extracellular and Intracellular Bacteria Can Differ</vt:lpstr>
      <vt:lpstr>Slide 5</vt:lpstr>
      <vt:lpstr>Slide 6</vt:lpstr>
      <vt:lpstr>Slide 7</vt:lpstr>
      <vt:lpstr>Slide 8</vt:lpstr>
      <vt:lpstr>Slide 9</vt:lpstr>
      <vt:lpstr>Bacteria Can Effectively Evade Host Defense Mechanisms</vt:lpstr>
      <vt:lpstr>Slide 11</vt:lpstr>
      <vt:lpstr>Slide 12</vt:lpstr>
      <vt:lpstr>Slide 13</vt:lpstr>
      <vt:lpstr>Slide 14</vt:lpstr>
      <vt:lpstr>Antibody-mediated mechanisms for combating infection by extracellular bacteria.</vt:lpstr>
      <vt:lpstr>Reference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Immune Response to Bacterial Infection</dc:title>
  <dc:creator>user</dc:creator>
  <cp:lastModifiedBy>zoology</cp:lastModifiedBy>
  <cp:revision>25</cp:revision>
  <dcterms:created xsi:type="dcterms:W3CDTF">2024-12-26T06:19:40Z</dcterms:created>
  <dcterms:modified xsi:type="dcterms:W3CDTF">2025-07-14T11:00:52Z</dcterms:modified>
</cp:coreProperties>
</file>